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4" r:id="rId13"/>
    <p:sldId id="282" r:id="rId14"/>
    <p:sldId id="269" r:id="rId15"/>
    <p:sldId id="280" r:id="rId16"/>
    <p:sldId id="271" r:id="rId17"/>
    <p:sldId id="272" r:id="rId18"/>
    <p:sldId id="275" r:id="rId19"/>
    <p:sldId id="277" r:id="rId20"/>
    <p:sldId id="276" r:id="rId21"/>
    <p:sldId id="278" r:id="rId22"/>
    <p:sldId id="285" r:id="rId23"/>
    <p:sldId id="286" r:id="rId24"/>
    <p:sldId id="287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57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42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0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5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8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9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DEBD-CE90-494B-A89C-DE2EDFBE06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B802E-2E42-416C-870C-6615AEAF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38982" y="2328331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How To Design a disease Model in Animal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408819" y="3974633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By Dr. Ghadeer Hamad</a:t>
            </a:r>
            <a:endParaRPr lang="en-US" sz="2800" b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orte" panose="03060902040502070203" pitchFamily="66" charset="0"/>
              </a:rPr>
              <a:t>Experimental </a:t>
            </a:r>
            <a:r>
              <a:rPr lang="en-US" b="1" dirty="0">
                <a:latin typeface="Forte" panose="03060902040502070203" pitchFamily="66" charset="0"/>
              </a:rPr>
              <a:t>design and induction of diabetes in animals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029"/>
          <p:cNvGrpSpPr/>
          <p:nvPr/>
        </p:nvGrpSpPr>
        <p:grpSpPr>
          <a:xfrm>
            <a:off x="884163" y="2082584"/>
            <a:ext cx="8700770" cy="4232724"/>
            <a:chOff x="0" y="0"/>
            <a:chExt cx="8701087" cy="4233071"/>
          </a:xfrm>
        </p:grpSpPr>
        <p:pic>
          <p:nvPicPr>
            <p:cNvPr id="5" name="Picture 1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701087" cy="4024312"/>
            </a:xfrm>
            <a:prstGeom prst="rect">
              <a:avLst/>
            </a:prstGeom>
          </p:spPr>
        </p:pic>
        <p:sp>
          <p:nvSpPr>
            <p:cNvPr id="6" name="Rectangle 2984"/>
            <p:cNvSpPr/>
            <p:nvPr/>
          </p:nvSpPr>
          <p:spPr>
            <a:xfrm>
              <a:off x="5363527" y="840295"/>
              <a:ext cx="2310571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u="sng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Negative control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2988"/>
            <p:cNvSpPr/>
            <p:nvPr/>
          </p:nvSpPr>
          <p:spPr>
            <a:xfrm>
              <a:off x="5896927" y="3888295"/>
              <a:ext cx="2172466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u="sng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Positive control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21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Animal model  for Hypothyroidism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receive normal drinking water serve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Group2 receive protective compound M. communis L. oil 200mg/kg by gavage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Group3 receive protective compound M. communis L. oil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400mg/kg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gavage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Group4 receive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0.05% PTU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added to drinking water to induce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HypoT.</a:t>
            </a:r>
          </a:p>
          <a:p>
            <a:pPr lvl="0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receive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0.05% PTU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added to drinking water+ M. communis L. oil 200mg/kg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6 receive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0.05% PTU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added to drinking water+ M. communis L. oil 400mg/kg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6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325" y="925157"/>
            <a:ext cx="7283824" cy="50238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093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MSEhMSEhIVFhUVFRgYFxYWFxUVFxUaFxcZFhcXFhgYHiggGB0lHhkWITEjJSkrLi4uGCAzODMtNygtLisBCgoKDg0OGxAQGzAlICUtLS0tLS0tLS0tLS0tLS0tLS0tLS0tLS0tLS0tLS0tLS0tLS0tLS0tLS0tLS0tLS0tLf/AABEIAKYBLwMBIgACEQEDEQH/xAAcAAEAAgMBAQEAAAAAAAAAAAAABQYDBAcBAgj/xABEEAACAQIDBQQFCQcDBAMBAAABAhEAAwQSIQUTMUFRBiJhkQcUMnGBFSNSU2KhscHRQlRykqLS4RYXM0OCk/A1RKMk/8QAGgEBAAMBAQEAAAAAAAAAAAAAAAIDBAEFBv/EADsRAAEDAQQHBwEHAgcAAAAAAAEAAhEDBCExURITQWFxkfAFIlKBobHRwRQyU2KS4fEjchUzNEJDorL/2gAMAwEAAhEDEQA/AO40pSiJSlKIlY7phSegNZKx3/Zb+E/hRFz9u1OJgRcH8i/pWM9q8V9YP5F/SoBLug9wr5e7XVVKsK9q8V9YP5F/SvvEdqsULbMrAsBoMq8eHKq9YRm9lSY6VjvXGOVBouYG4eoBkJHiQCfdXDuUm71p7Q7ebWsgl2KidCbNuPw1q1dg+21/GPbS46mTDQqjkTy4VWduWWur3HAMcxM/HlX36LcCUxQYghiwDawNA2oHPlWtugacwJWZ7n6eO1WC56UXBI9WGhI9s8j/AA1Idku21zFYh7bWSEbVcve3cATnOndnnyJ8r5ux0HkKwWsIis7qoDPGZhxbKIE+4V5gp1ZEv9AvfqWqxGm5rLPouIuOm4wbr4PWxUTFduwu0reALwXtklhELcPeS38VB+JXrW1c7XZWdW3gyOyz3MpIYqNSREwTroOtROLsr8r4Y5V1wd6dBqRctwff41Zbo0MATBieE+MV6IavDLloHtgo4tcGjnXdx827WyZzcMyMJ4cOor2z2vVigDXfnCoXRf2gpBOv2x5Hoaj029c7gawCWCGEJaA6lmmQMsaCDE6nwqawN3PbtuVCl0Ryv0SygkcOUxQAH+F0mP5UPY7eA7TfZ+fVbYIbTW6JZrf8sfEGui2zIB6iuYpaA2y5ga7PXlzF86+/WunWvZHuH4VXUH1U6ZlfdeTXwbggkEGJ8xyqAOJc65216EgeQqLWFyk54arFNJquesP9NvM09Yf6beZqWqKjrRkrHNJquesP9NvM09Yf6beZpqjmmtCsc17VcGJf6beZ/OpzCvmRWPEjWouYWqTXhyz0rE1wAgEgE8AefPTrpWntTEMoUKYmdeenSogSYUi4ASpCaTVWvbWyHK18hsuaCVnKCFzRHCSBS1tfMAy4lSCAQQ9sggmAR4E6VZqjmoa0ZK0zSaqzbWgqPWBLSF7yGcoJbgOUGekV8W9thgWXESBxgqTwB4RJ0IPuNc1RzTWjJWyaTVVTbIJYDEiVJDd5NCAGPLkGWek0O2O67DESLcZ8pRssgESFB4ggjrNNUc01oyVqmvag8Li3DgFiQTBBjn0gVNiouaWlSa4OUPjMc4dgDABjl+dQWK7YLba4ha4TbBLZUB0XJmI928Tz0mDUnjP+R/4jUIy4VmvWZXPdJN0agsQqyM3gApgHSeVX6AgKguMlSdrtAWZUzMGZnWCoEG2AXB92YVJ4HHOXCsZB8BpoTy91VxbNhbwuBpe4zhRnZlzFAzlVmFYokn3eNTGGWXUDnP3q1CwQbl0OMhWIVrXLystwAglQQwB9k5Zg9DBB+Nc7PYLH/vaf+S9/bW72S7MYrDXb73rxKwRAJYXTk0bvagLMA8ZB5cfPbVeSAWEeYXtVLHZ203ObXaSBcIdfeBF4+eV4pqPoPcK8NysKnQe4fhW5shnNxFTm3+Na1X7F4l21WzBbEYYZSDlZiHadCAOC+X3mq9tW0UfXSdfjzro2KYi3B10E/mf/AHrXONsY9LpyoGFxM2YEQCAYlTWajpOcTzWutAYBl0VHXbtT3Yg//wBFv7T/AIKRVWuPU/2ZvMl/DmCQATqAB7DGAeJ4dK2MGPBYXOvHELsNK5gPSm3D1X+s/wBtSnYnthcxdy5auWzxZlZRIVSSQr+7gDzj41ibaabiADivoK3Y1to0zUqMgDG9v0JWxj8dgxjbCGwxvXLd7duDACLla4OPdB7ukcuVSKX7R1FskeFwn8KqW0jG1sAemHxR+5K82bsa1FtbWMnKoAFtkAYIqoHhTq2mrcNYjhXoARd9V4cz/Ct+8t/VN/5GpvLf1Tf+RqgBsI6HfOIYNoWA7qKoEFjHsk+9mrRXZqAZTjjOXP7YnJma5m9rRIbQiNAOlI6lcBHQU2MdgxjVtnDtv2w5feTPzS3ACpMz7RBiKhL2wNrliVxL5SSV+fbgSY59K+cT/wDMWPHZ93Xr88prplr2R7h+FZ69IOi87cCVusVrdQJ0WtMgYtB91zvsdsraFvEXmvOcn/UzlnFxo0ya6kad7wjXlu7R9ZzpucuWFzFo47wTHXuz+WtXlxII8KrrYZxoVOngT5V2zMFMFoPMqNutL7RUFRwAMAXCBd19MAAqzh9o41wCLCiVQkEarnI+k65mC6kQPfyr7F3HAlmVICklYBAOUMMpDSYOYeP31Yty30W8jTct9FvI1ouz9Vi8vdQFvE40gHdIMzDTmFKW2OY59CC1xZg/8Y071YkfHZicggKAolYJAbViHlie79GPHjVk3LfRbyNNy30W8jS7P1S/L0UTgLmKLjeqgQg8B3l6a5yDw5Dn4Vsdotl4y+tg4S9uwEOb5x7ckkclGvOt8WH+i3kancLbyooPEDWqa7Q5ujPqtNlqupVNYAJGYkcjcVyvHdmNq5rWa8zneDKRddt2QD84S0ZQBOo11ir5ft3Et2VuuHuBSGYDLmOmscqnoqO2taYhSomJmOOsVTQptpvmTfmVrttuqWmmGuDRE/daB7dZzcqhjbWFa6zXLkXEyAy5QAENkXXukHvGOtaeCwuABDpcU5Sqgs65ZRsqqJ5g2oj7A56mXv8AZ205Zmskl82Y98Fs4ytPXQwOg4V63Z62SSbbyeOtzhmZ448JYmPd0rXduXmc1EWcFgbWWH0kIvfDB94GtAaatAcgnkDJ4TXrYfAyrNfBOkE3gSQ+W0OHLRVGn3yTJjs1ZgDctC6DW5wkMBx4SAY8K9s9nLSRltOIMgzcmZBmZ6gUu3LvNQx2ZgFaDcIKswhnIXMlsBhqIOVFHw4zW5hbeEClbd5cqujMM6kSgDKJ6ew3wFSOI2EjszNbcs3EzcB4FY0OggnSsa9nbYCgW3heAm5HAL110UfEUuGS5jmpHBOGZGUgglSCNQQToQedWaq5svAFd2iqQqQBM6BeUnjViFVVTJVlIXFQmMwj52IUkEyCNar+K7KbzOG3uRmuOLcLlVroyuwOWTIzaEkd4+EXylNYYvXTTCouG7K5L2+AuTnLBYAUdy4gEAcALh/lHxn8Dhn3ikqQBrrpyIgedTdKawxCasTKVixPsP8Awn8KyE1GWtpW7wvIjS1oujrwIIkcOh5GqpVoBMnJcRW7oPcKs/YQA3WYjlp5Gqih0HuH4VaeymKW1bus0g5lAMHmCfyqb7mlZ6Yl4CvuKvDUfhVA2xYVLt67mJkjTTuiJIHvMn41ZMbjRkzBhBAPhHGq32yQOLL22ADsFeOeUEg/d91V2N2jUjNXWxulTnK9V66BJirP2PhsRhjA0aJ1kQpFVTHYtSQE9lRA8ep8asHYDDs+Js3OKrc0EjTumdPjWwQC7gVhvhp3hdj3Y6DyFa+EwNu1myKFzsXaP2mYySTz41uUrKt8AYLl21OymLba2HxKvcFhLbZwJMEQMin6L9wn+Fqm7PZ8qyMBd7i3FGmnzjFmPDjrp7vhV2pVgqblXq9654nY0ARN4nTUgcAzPlIyxlJbURBgVtX+y4e2toi7lWytkRocqFSCSBqZUeFXmlNZuTQ3rleI7J4s7Ww+IV7u4WwVMyIKlRu55K5ysf4WrqKCAB4V90qJdKkGwleRXtKipJSlKIlKUoi8ivaUoiUpSiLyK9pSiJSlKIlKUoi8r2lKIlKUoiVBdo+0dnBJmuGWb2UX2mP5DxNSmMxC20a4+iopY+4CTXK9lbDu7Wvtib7FLQaNJkgcESeQ5n39dKa1RzYawXnqVvsNlpVS6pXdFNuOZJwaN5v4DmozanbXHYpstotbB9lLeeT7yO81fXY7ZeLfEuwZrZTNvWbNPihB4k9D7665srY1jDLls21QcyB3j/Ex1NbFnCIgYKoAdmZo/aZvaJ8TVIsri4Oe6T11cvSqduUm0n0bNQa1pESYJ4nO7YZvvvwXA8LeKFHXiIInXlVlXess32JLRCn9ke7qa6Ja7JYJSCuGtgjhx0j41ttsLDnjZU+f616DXNBki9fLuZUjRBu81xLtBimjdpcIWCB4AnlWrs3bO7U2zatva0YA97K0Fcyzp00512q52OwLGWwyE9Tmn8ax/wChdnfulv8Aq/Wuue0tIARlN7SCTguFX7uYloAk8AIA9wq4+jQ/PW9f+r04dwx510K72I2eAT6pb0B+l+tVH0b3bdzEOow1i3kUsCispzAqsyWPImq9e1jg07ZA5LSyw1a1J9VsQzRLvM3Rngup0rwV7XFFKUpREpSlESlKx3bgUSxgUJhFkpWp69b6/caevW+v3Gq9bT8Q5hd0TkeS26VqevW+v3Gnr1vr9xprafiHMJonL0W3StT1631+409et9fuNd1tPxDmE0Tktulanr1vr9xp69b6/ca5rafiHMJonI8lt0rFZvK4lTNZamDN4XEpSldRKUpREpSlESlKURKUpRFDdrLZfCXUBgvlQHpndV/Ot7AYNLNtbaCFRQoHgKje2NpmwV/JOYJmEcQUIeR492vey23Uxlhbqxm4XF5o44g/iPA1G7T3wroeaEj7odyJAieMEDgc1OUpSpKlKV5SaQi9pXk0muwi+XWQR1rjGysW2ytoMLysUOZCeZRjIuL/ACg+Y412k1D7d7PWMWsXkkjgw0Ye49PA6VRWpOfBbiMF6PZ9sp0C+nWbNN4hwGNxuI4X9XHBZ7Y4JgD6yonkZB+II0rJ/q3BfvNvzNV7/a7DfXXf/wA/7af7X4f6+7/R/bUJtHhHNX6rsv8AFf8ApCsP+rcF+82/M0/1bgv3m35mq7/tfh/r7vkn9tP9r8P9fd8k/tppV/COaansv8R/6QrF/q3BfvNvzNP9W4L95t+Zqu/7X4f6+75J/bT/AGvw/wBfd/o/SmlX8I5pqey/xH/pCmF7YYXf27K3VbODDg90NIARuk8j4RUntj9j4/lVMX0aWlv2yHY2hJbMRmJkQogCB1P/AKLltNQAgHASB8AKptBqGz1NMR0FRWZZW1GfZnE5yIv/AI+hkyQNCq/2n2++FIK2g67q67GSCpUoqaAeyWdQTyBnlW5tjarWGtAWg4uFxOfJlKW3unTKZ7qNz4x760l7WYbJmfOpCZmUoxIGTetGmsLBPgV6ivBp0zIOjIyUnOGEwvtu0im3iHRDNkE94gAw72yWiSgBRiZE5dawL2lyO63AjqAMt20QULbtrhGpJ4KeE66VtXO0NhTBDKSYbMpUaRvNYMlcygjx418rt23u85tOF362YyEt3lBDZFUt+1wAqYYPBdx4fGHwo6X5lgPa22Fzm24XIGzEoACQDlOs8+PDStrA7fF1rii26lLeczlIByI+XQ66Ouo00PhOnY7R4W/ZUujZXVDlyFoZhbZUBHFwHtn41lwvaHCIMiqyKgK/8TKoCbxcoMdbVwAc8niJ6WNi5hnj1wTT/MtrZG2hfbLkYHIGzHLDaJmgAkiM441L1AntRhlJBLrlBzTbYBCu9lWMaH5m4I+yOond2fti3ebImacmfvKV0zFefEyDwkVU+mcQ2ApNcM1O7J9s/wAP5j9al6iNle2f4fzFS9fQ9nf6Zvn/AOisNf8AzD1sSlKVtVSUpSiJSlKIlKUoiUpSiL5cTpXGNu4LE7HxRv4YncOdBBZCD3t246jlzjhzrtNa2MwiXUa3cUOjCGVhIIqupT0xcYIwK2WO1/Z3mRpNcIc07R8jEKmbA9JmFvAC9Nl+ebvIfcRqPiBVsw+18PcE279ph1V1P51QNveipGJbC3Mh+g8wPBXGo+INVd/R1j0YRbDqI1FxCOP2iD91U6ys37zZ4L0PsnZtfvUq2hucPrIH/Y8V13aTEvEmBED/ABWsaw9rsG163etIRmdABPDjOsg/gR4VB/JuJXS3cCoBZypmAC5NHWEUDKeOgBnw0rx7WSaz+/F+/d8rDS+4LlYaVXbezsbpOJ/bLHUAHv2zA7vs5Rd06sKw4bY+LtqoW6JG7BcuxYhGcmSV7wIYaHhWaD+J6lWT+X2VoAr2Kq+L2Bda1aQZCUtXEBLMN3cZgUvJAOZlg9D0Opomw74GK+cWboAWCV0GIv3SrEDu5kuKpIk8TrS/x9Tx8+pXJ/KrORWbCOQ6weJAPjNVRdkYlQwtOLanOUtI5CW8zpAByzoouEDQS8cIqZ7O4W5bPzrBna4rEjmciKTwHNTVlEkVGHTnvC6Tny91x17TdsKuFKUr6deelKUoi8itHaOHLAFdSJ09/St+lQqUxUYWOwK606JkKuXdnloLWpiYkAxIKmPeCR7ia1n7PoWDGwNFZYyjKQ6qjSOfdRV9wirXFe1hHZlEbXcx8K77Q7cqw2xVLFjYXMxknKJJHAmljY4QBUsBQGzABQAGGmYRz8as9eRT/DKWbuf7J9odkFVk2GiwRhlEAAQiiAsED4QvkOlfR2IpmcOusz3F1nNM/wA9z+c9as8VGbR21h7DBb15EJEgMYkcJrh7NojFzuY+F1tao4w0SdwUUuw0AgYdY/gX7XHr7b/zt1rJa2XlOZbMEDLMaxMxPl5Vz7B9oyNpktiX9X37GTcubvLmbLpMREV1TZu2LF8sLN1LmWM2UzE8J8jVVKx0Kk952X3h8LbbbPXspbpAEFodIBgTsO9Nm4dlJZhGkAc/f+FSVKV6dGk2kwMbgF5jnFxkpSlKsUUpSlESlKURKUpREpSlESlKURKUpRFHYzBFmzKRwgg/jWD5Nf7Pmf0qYpWSpYaFRxc4XnefoVY2s9ogFQ/ya/2fM/pQ7Of7Pmf0qYqC7Xi56peNu5kKozEgSSAplVMjKT15VWez7OBOj6n5VjKtRzg2YkwvtcCx1BUjwJP5V9fJr/Z8z+lVb0UNdNm4WuSguFQhEw0K0q06AyZEePWug1GnYbO9gdo47z8q61ipZ67qOlOiYmI9/wB9xKh/k1/s+Z/Svuxs9gwLEQDOk6/dUrSrWWCg1wcBeN5+VmNZ5EEpSlK2KpKUpREpSlESlKURKViu3QoJPAVonav2D5iqalop0rnuAUmsc7AKTqnds+xrY64ji8LeVQIykzDFp0I61O/Kp+r/AKv8U+VT9X/V/iqH2uzOEOcI81ooOtFCoKlK5w23HG7bIwXEMPsEtjfVN5B3jW88E+y2WYnw611bsX2TbAG6WvbzPA9mIifHWlvZmFW96wMPF3OWzZ29oyTpw5mpn5UP1f8AUP0rPRq2WmdIuEzdjgvV7T7UtFrYKbZDdEaQIbe4GZuvGzCOClKVF/Kp+r/q/wAU+VT9X/V/itf22z+MLxNU/JSlKi/lU/V/1f4r0bU6ofMGn22z+MJqn5KTpWO3cDAEHQ1krUCq0pSvi4wGpMAcT0oi+iaiMHt61evvYszc3X/LcEbu23K2W5vzhZjnEiaftHb13ad44PBMUsf9bELoSknvL9g8BzbU+yJN42Lsq1hbKWLCBEQaAcydSSeZJ1JrgcDgotcHXhNubR9Ww96+UL7pGfKsS2UTAmqFd9L9tf8A6d4+57f3a1ce2lovgMWqmCbDgHh+ya/POKVVSGhmIDAd6UIPKNI99Vvfonr+FJdXt+mDDbxbbWLozRJBVss9eE15Z9L9gkhsNcUgxBdNfEeFcxwXZzfEO77kd1kBBy3QWAYox4xrXx2g2My4W1dCmbeLu2yfaIUhApMcpT+quOqAECcbueC5OS67hPSbbuMAMO41GpdNBIBaPDj7hW6fSDYhyEaFmJIGbp7ielcNw5KQSSTxkD2dZOnu/Gt+/fuCQ4CJ9510DA89Rp41CpUdF3XNRkrqTelWzEiw5PQMs8h+dfbelC1AIw9wktlAzLr1M8BFcZu4wbxNBHEZY73QQOo0qZ2fjQua2EXvkH5xmi3B9lTyJPXxqemQgK7Hs/tiLptg4d0FxwilisGRM6VK9pbJfC4hFUsWsuAo4klSABXMLGNf1rDW7gMi5bIXMDGZ1APurslTBDhdgrWuggjYqd6NMBdsYe4l22yNvZAYRIyKJHkauVeRXtKbAxoaNistNd1eq6q7Fxm5Y3uQQOs/cJrJWC77af8Ad+FZ6mqUpSlESlKURKUpREpSlEWhtf2B/EPwNU/Fdolt37ll0c5d0EyAu1xrqXHy5RwgWzrPlVw2t7A/i/I1Wr+ybJu79h3wyNmLECUV0XSY4XHHx8K8HtDR1/eH+0e5WyhOhdmtHD9rsO6hlF05t1kG7bM4vZt2yjmCUYT4dNa9XtbhyARvCMitpbbTO7WkQ9HLqUC9R8a+b/ZWwVtC3mti3uBKu8lMPnNtQwaVIzt3uPWayrsHCC3kCgI62kB3ja7t2e0VbNOfOzNmBknXWsI1UTf15cuSt76L2psEGc4IIUqyENm3ww5SObByoPgwPCvi32sw7AlC7d5AAqFi+8ZkQoBxBKsNYPMiCDWxb7PYcG02QlrLvcRizE57hl2ck98kwdeYHSvcHsWwqqLc5FdXQZ2ZUZCSoQTAAJOnw5UmjG3r9vdO/uWra7XYZkL/ADgEIVzWyufePulCTx74KmYAjjGtfS9q8OSgBchhbOYISq7241lM55TcVl9/hrWU9nMNkC5DCqADncFctw3lIM6EOSZ+HCvv5EsN3iC0iyCxdjO4uG9a1nk5J8eB00odVsB/ZO/uWCxt/eWFvi21ub4tZboPO8LMjLPM+fGtjZe3bWIYpbzghSwzoVDKrm2xQniAwI8q+02LZCbuGyb0XoLuYcXBdESdBnE5eHGvrBbJtWmVkUgqjIO8x7rObrDU/SJNRmnB9F0aasuy/Y+JrdqOwM7o5YDd6J1E8pA5VBbG7ZI1w4bFr6tiVbKVY/NueRtXDEhuIBgnxr6ezwKLP7W+y8+oQHGc1bTXLO3XaR8Xc9QwveUvu3g/89zjuwfqxDZjzynkDMx6Ru0ptL6rZaLtxfnGB1t2zoQDydtQOgk9K1PRdsABTi3X2gUsD6KDRnH8UQPsr9qj3FztW3z3DLiVjqvL36lnFxyGXE+gvCtfZXYCYKwLawXbvXXiN45ABPuEAAcgBU5SlXAACAtIAAgKB7dKDs/FhhI3DyAYMR1FfnXHW7eaEduMNPdUcoJPGda/SHawKcHic4ld02YdRGoribbNsFhcuZVRhwLmU1IkaFXmeBGmmtUVXhpF9+V0nns3rhdFys/Y3a9g4S5hcTu90p+bDHUA6ET+yZkjWdT4Vs7TwFq1Zu2w5cs2fKfaJhBAI4mEHDmSapu3cOl90uK2RZSAgVkOQKumvEgDiOdTF2/mIa2XJRgVzI0wCNWInr7xHPhWO1ObWdTbTIEHvTlOyYN3n8wuJ38lUbOEKYm4b6OttCGBeQHk/NqJGuY8Y4AGlwXbw9YyqLbXikuRDMgDXbgBAAUSBr9ICpzDNcLH164xsWw5RWdbm8OqZUzETxOg191SjY+3ubC2bOloEBWylmRlXMrie8TlAPUia0V4p94HSGHnwxw28IXC6MVH3+z1lYZ1yOioTciFyie84WYJGunHSom3gQcQLpRjbtazplfiVkTrynjHOrl2mtm5YN4peDXbgyqqjLOWBnJ4rGkDnFUqxhbzK2XRSdDqYKwrLI1EaVAh2jxnHKeQ2oDcpbBY1zjMO6dxDiLKOVEqTnWAW4k+Vd/rgHZbAvvbIzZkOIstqCGzK6sTJ4jQedX/AG3tPaq37q2LJa2G7vzYMiBzPGradVoZIEjcNkdBa7JQNocWhzW/3GB67dy6BSuZbD2ptRsaFuW9Mq7xWBVQk6Pp7Le1EcY4dOlzFXU6geJAI4qy1WU2dwaXNMgHukHHrz2LFdPfT/u/Cs9aV0Esp4cY+AnWsy3hwgyOOhqxZlnpWHfjlJPSNfKvh8UoB46DmDRFs0rHbuAiQQfdrX3NEXtKUoiUpSiLQ2r7A/i/WqZ2kwbPcwzmyb9q21zeWhkMlki2+RyFfKZ0PDNPKr1i8PnWOHMe+o35OudB5149voVXVQ9jZER7/K00Xt0IJVB2bgcbaOGQKy2QWN22GQ5Fe7ca1bTX/pgqHjQrAEwa102djScGtxLhFs4NoU2ltKUB3+cAznzQRGkcOddG+T7nQede+oXOn31lNG0kk6vqePlwuVk0/Eud2sHjXKNdXEBUxFi5kW6pcApcS8M095VYoeWkkDlW5Zw2OV7KLItvJuGUAsm3duPoBqd6rIpj6J61d/k+50HnT5PudB50NC0H/j65538d1yTT8SpGCweIuYS/bxe/ZnRFKgW8waIuG2SxVlJg5TA0gDWK1cJgsWkXN04b1a8ipaa3Zt5hcLWy6AlUdlIPdkBproXqFzp99efJ9zoPOmotN/8AT9vnmmlT8S50MDtCUuDfbxUxiW8zrlBYq2Ga8CTI0YSZOizVm7OJeFtt8XJL90XAAyjKsiQzZhmzGSefQCp/5PudB50+T7nQedcfZ7S4Rq/b5XWupg/eW7sr2Piarnb7sqMXb3ltRv7akAGIupxNpp08QTwPgTVpw1rIoX/0msxr3adP+k1jsgD5BYKrW1JDhIK4FsTZTYrEW8PLS7fOEli6ooAuEyZBAAQdCVHKu8Ye0qKqIAFUBVA4AAQAK0cNsWzbv3cSiRdvKoc8jl5gcATpJ55RPCpSlGiKYIxnaqLPZxRBEySZk47us5O2EpSlXLQoftZZL4LEqvFrLgc9Yrj2z7Tibdy1vQGIy5SRIPe1EQI+Ndc7auwwGLNsEvuHygAkk5dIA1PwrhdrBEn5x3zn22IKxpBgc+lZLVQpVB3zGzo4hcIvnr6qbubOsi5bd7l5WDN3VTMLduJAURMAnjBYmOkVs4/CXsM28uXldLqzbNuYIB4Mxg5uugqKu5LZVwobJbgZs2uaZL8ieHPTSvjZGOIKvctPcZlbdqZgQe7C8gePw8TTQFYatz4JwdccNhwuMRtlQfuXxt9bS29693NvNWFwFS2XoedaOADPbBUBQykqDEaH2VjUmAeNZ8Fsy5tC2t5XhrZcOsDLGYshy8BAkfCse8EIqKYtMRBMBl9nQj2Z6eNVvs9IAU3GTfLj6xdfuON8HcMF0LYwuNNxrk23ItgB7dpxastGgz65geIOUfhNZ7mMFoLltrbBBJQF2K/9zE+OvWvbVzMuS3aOYMSgMMYgTMzIH0vGtfB4tpyXUlWk8mg6iZ1Ajp4VKvUNQy4GPYERMYCdxEX4m8xkNdBU72Z2gMXibJuBUyXVyGdWOYGCNY4cq7aBXE+zxses4drSw+dBcKwA7ZozDh8QNK7bVlmcHNMdGOsRjKmxeZRWtjiAuvUVtVq4+3mQxy18q0qTjAkLQfaiEqY4ZtOulSGEvB5YcJ/IVWmaGAOh15Gp3Y6kJwPE8dOlX1W0wO6fVeTYK1sdUiu0gETJaWybtp/hbGLw+YSNGHA/lWJQHBDLqOM6Gt01A7XDkwHhT8CPAxWWo8sbIE8F6lRzg3utLjkFutgOatB8ePmNa8zXk4iR5/hBrbwnsCTJjU9TWcirNInFQ1IxEhauGxYaJEEifD4VtA18ZBERoK+bHT4j3EmuK4YLNSlKIlKUoiUpSiJSlKIlKUoiUpSiJSlKIlKUoiUpSiLT2nad7bpbcI7KQrkZgp5EiRPuqi4r0fYh9Ti0LMZcm2QCSeAAOg4UpUSAUxELTb0ZXywzYq0bf7SbtwT4Kc8AfCt256PbmVlW9aVXIzgJckgGYDZ5X4HlSlQ1bRBC5AxXmB9H160GRb9lUe26MFtuD3mkaluQJ8zWG56M31CX0UFQAcjZgZOZpnmMvug9aUrmrbPAIM02b6PcTYYlcZbI4GbMuyxoM2bTWD4xWjd9FeJIdBjba23bMVW04OvEZs8wenClKkabYPD9/dRgQtzZfoyvWcRbujFW8iMjFN20nKQT3s2kxXTRSlSDQ0mF1oAwXtKUqSkvIr2lKIlKUoiUpSiL5IrVwuCyEnOTpGtKVxcNNrjpHEYea3KUpXV1KUpREpSlESlKURKUpREpSlESlKURKUpREpS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46" y="1820845"/>
            <a:ext cx="5852160" cy="32061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804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Forte" panose="03060902040502070203" pitchFamily="66" charset="0"/>
                <a:ea typeface="Calibri" panose="020F0502020204030204" pitchFamily="34" charset="0"/>
              </a:rPr>
              <a:t>Animal model  for Hyperthyroidism 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Group1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 control receive vehicle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Group2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 Levothyroxine 100µg/kg for induction of HyperT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Group3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Levothyroxine 100µg/kg +test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Scarified after 6 weeks treatment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9575" y="1878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6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5" y="1715910"/>
            <a:ext cx="6019800" cy="379306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5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Animal model  for Asthma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served as normal control (sensitized with saline)</a:t>
            </a:r>
          </a:p>
          <a:p>
            <a:pPr lvl="0"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Group2 served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asthma control (challenged with OVA)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Group3 receive protective compound +OVA sensitization as experimental test group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Group4  prednisolone + OVA sensitization as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2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lam honey attenuates ovalbumin-induced airway inflammation in a mice  model of allergic asthma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63" y="1885244"/>
            <a:ext cx="6858000" cy="281641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Hyperlipidemia model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Rats in the control group were fed with common diet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other groups were fed with high-fat diet for six weeks to establish hyperlipidemia disorder animal models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lipid level of rats were determined whether the model was 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Hyperlipidemia model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Hyperlipidemic + Placebo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Group2 Hyperlipidemic+ Simvastatin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Group3 Hyperlipidemic+ Test compounds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Group4 Normal control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14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6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7" y="1369992"/>
            <a:ext cx="7605656" cy="43215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4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tihyperlipidemic potential of diosmin in Swiss Albino mice with high-fat  diet induced hyperlipidemia - ScienceDir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24" b="16891"/>
          <a:stretch/>
        </p:blipFill>
        <p:spPr bwMode="auto">
          <a:xfrm>
            <a:off x="1075551" y="1346303"/>
            <a:ext cx="8381919" cy="40233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08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Nephrotoxicity in Rats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Group1(control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will receive oral distal water (1ml) for 7 days ,then receive normal saline (1ml) I.P. injection on day 7.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Group2 will receive oral distal water (1ml) for 7 days ,then receive amikacin dose (1.2 g /kg ) single dose I.P. injection on day 7 .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3: will receive oral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days , then receive amikacin dose (1.2 g /kg ) single dose I.P. injection on day 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2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Arthritic gout model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Oral vehicle for 1 days before gout induction as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Group2 Oral colchicine (30 mg/kg) 1 day before gout induction as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3crude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(100 mg/kg) 1 day before gout induction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Group4 crude extract (300 mg/kg) 1 day before gout induction</a:t>
            </a: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Group5 Oral vehicle for 1 days as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injected  of vehicle (PBS) or MSU suspension (1.25 mg/site)to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–tarsal joint (ankle) on isoflurane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anesthetized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oricoxib prevents progression of osteolysis in repeated intra-articular  monosodium urate-induced gouty arthritis in rat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1871830"/>
            <a:ext cx="554018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3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orte" panose="03060902040502070203" pitchFamily="66" charset="0"/>
              </a:rPr>
              <a:t>Transgenic mouse model</a:t>
            </a:r>
            <a:endParaRPr lang="en-US" b="1" dirty="0">
              <a:latin typeface="Forte" panose="03060902040502070203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using transgenic mouse model to test a hypothesis about disorders affected by genetics.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allow researcher to test potential drug treatments more readily and get results much faster.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Moreover, in some instance, there are diseases that have unknown causes, and transgenic mice are useful for investigating specific aspect of these disorders.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1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82"/>
          <p:cNvPicPr/>
          <p:nvPr/>
        </p:nvPicPr>
        <p:blipFill rotWithShape="1">
          <a:blip r:embed="rId2"/>
          <a:srcRect l="266" t="-174" r="532" b="10621"/>
          <a:stretch/>
        </p:blipFill>
        <p:spPr>
          <a:xfrm>
            <a:off x="474134" y="259645"/>
            <a:ext cx="8421511" cy="5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hank You Rat&amp;quot; Greeting Card by WolfySilver | Redbu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23111" r="567" b="26874"/>
          <a:stretch/>
        </p:blipFill>
        <p:spPr bwMode="auto">
          <a:xfrm>
            <a:off x="1532820" y="1117601"/>
            <a:ext cx="7091891" cy="4763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544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22045" y="587022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Forte" panose="03060902040502070203" pitchFamily="66" charset="0"/>
              </a:rPr>
              <a:t>Introduction</a:t>
            </a:r>
            <a:endParaRPr lang="en-US" sz="4800" b="1" dirty="0">
              <a:latin typeface="Forte" panose="03060902040502070203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animals models are used in every field of research in preclinical and clinical studies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treatment modalities are tested in animals before they are administered to human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physiological and anatomical similarity between human and animals have prompted researchers to examine a huge numbers of mechanisms and evaluate novel therapy in animal models before applying in human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3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Why Animals??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266133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model is a non-human species used in medical research because it can mimic aspects of a disease found in humans without the risk of harming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are used to obtain information about a disease and its prevention, diagnosis, and treatment.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5976654" y="254355"/>
            <a:ext cx="2315845" cy="190623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992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  <a:cs typeface="Times New Roman" panose="02020603050405020304" pitchFamily="18" charset="0"/>
              </a:rPr>
              <a:t>Type of Animals used</a:t>
            </a:r>
            <a:endParaRPr lang="en-US" dirty="0">
              <a:latin typeface="Forte" panose="03060902040502070203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xperimental Animals Used in Pharmacology Laboratory (English) by  Solution-Pharmacy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 b="5823"/>
          <a:stretch/>
        </p:blipFill>
        <p:spPr bwMode="auto">
          <a:xfrm>
            <a:off x="355080" y="2082800"/>
            <a:ext cx="4367527" cy="3691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1713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2" y="2082799"/>
            <a:ext cx="4448031" cy="369146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0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armacology Practical | Experimental animals used in Pharmacolog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67605"/>
            <a:ext cx="3795535" cy="29467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armacology (introduction and handling of experimental animal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88" y="1867606"/>
            <a:ext cx="4224514" cy="29467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6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te" panose="03060902040502070203" pitchFamily="66" charset="0"/>
              </a:rPr>
              <a:t>How to design groups in animal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first we need to involve a control group to rule out alternative explanations of the experimental results.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98"/>
          <p:cNvPicPr/>
          <p:nvPr/>
        </p:nvPicPr>
        <p:blipFill>
          <a:blip r:embed="rId2"/>
          <a:stretch>
            <a:fillRect/>
          </a:stretch>
        </p:blipFill>
        <p:spPr>
          <a:xfrm>
            <a:off x="909814" y="2856088"/>
            <a:ext cx="7143750" cy="15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orte" panose="03060902040502070203" pitchFamily="66" charset="0"/>
              </a:rPr>
              <a:t>Animal model  for Gastric ulcer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DW for 7 days as negative control group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Group2 receive protective compound (1)dissolved in D.W---Test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Group3 receive protective compound (2)dissolved in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D.W---Test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Group4 receive Ranitidine for 7 days as positive control group</a:t>
            </a:r>
          </a:p>
          <a:p>
            <a:pPr lvl="0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5 receive DW for 7 days as normal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0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Cont.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8th day and after 22 h fasting absolute ethanol (7 ml/kg) was administrated orally to all mice to induce the acute ulcer </a:t>
            </a:r>
          </a:p>
          <a:p>
            <a:pPr lvl="0"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 opened and ligatures placed around the esophagus and pylorus then consequently the stomach was excised for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82396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744</Words>
  <Application>Microsoft Office PowerPoint</Application>
  <PresentationFormat>ملء الشاشة</PresentationFormat>
  <Paragraphs>68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Arial</vt:lpstr>
      <vt:lpstr>Brush Script MT</vt:lpstr>
      <vt:lpstr>Calibri</vt:lpstr>
      <vt:lpstr>Forte</vt:lpstr>
      <vt:lpstr>Tahoma</vt:lpstr>
      <vt:lpstr>Times New Roman</vt:lpstr>
      <vt:lpstr>Trebuchet MS</vt:lpstr>
      <vt:lpstr>Wingdings 3</vt:lpstr>
      <vt:lpstr>واجهة</vt:lpstr>
      <vt:lpstr>How To Design a disease Model in Animal study </vt:lpstr>
      <vt:lpstr>عرض تقديمي في PowerPoint</vt:lpstr>
      <vt:lpstr>Introduction</vt:lpstr>
      <vt:lpstr>Why Animals??</vt:lpstr>
      <vt:lpstr>Type of Animals used</vt:lpstr>
      <vt:lpstr>عرض تقديمي في PowerPoint</vt:lpstr>
      <vt:lpstr>How to design groups in animal study </vt:lpstr>
      <vt:lpstr>Animal model  for Gastric ulcer </vt:lpstr>
      <vt:lpstr>Cont.</vt:lpstr>
      <vt:lpstr>Experimental design and induction of diabetes in animals </vt:lpstr>
      <vt:lpstr>Animal model  for Hypothyroidism  </vt:lpstr>
      <vt:lpstr>عرض تقديمي في PowerPoint</vt:lpstr>
      <vt:lpstr>عرض تقديمي في PowerPoint</vt:lpstr>
      <vt:lpstr>Animal model  for Hyperthyroidism  </vt:lpstr>
      <vt:lpstr>عرض تقديمي في PowerPoint</vt:lpstr>
      <vt:lpstr>Animal model  for Asthma  </vt:lpstr>
      <vt:lpstr>عرض تقديمي في PowerPoint</vt:lpstr>
      <vt:lpstr>Hyperlipidemia model </vt:lpstr>
      <vt:lpstr>Hyperlipidemia model</vt:lpstr>
      <vt:lpstr>عرض تقديمي في PowerPoint</vt:lpstr>
      <vt:lpstr>Nephrotoxicity in Rats </vt:lpstr>
      <vt:lpstr>Arthritic gout model </vt:lpstr>
      <vt:lpstr>عرض تقديمي في PowerPoint</vt:lpstr>
      <vt:lpstr>Transgenic mouse model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38</cp:revision>
  <dcterms:created xsi:type="dcterms:W3CDTF">2021-11-21T11:00:59Z</dcterms:created>
  <dcterms:modified xsi:type="dcterms:W3CDTF">2021-12-26T11:40:46Z</dcterms:modified>
</cp:coreProperties>
</file>